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ileron Bold" panose="020B0604020202020204" charset="0"/>
      <p:regular r:id="rId15"/>
      <p:bold r:id="rId16"/>
    </p:embeddedFont>
    <p:embeddedFont>
      <p:font typeface="Aileron Heavy" panose="020B0604020202020204" charset="0"/>
      <p:regular r:id="rId17"/>
      <p:bold r:id="rId18"/>
    </p:embeddedFont>
    <p:embeddedFont>
      <p:font typeface="Aileron Heavy Italics" panose="020B0604020202020204" charset="0"/>
      <p:regular r:id="rId19"/>
      <p:bold r:id="rId20"/>
      <p:italic r:id="rId21"/>
      <p:boldItalic r:id="rId22"/>
    </p:embeddedFont>
    <p:embeddedFont>
      <p:font typeface="Onest Semi-Bold" panose="020B0604020202020204" charset="0"/>
      <p:regular r:id="rId23"/>
      <p:bold r:id="rId24"/>
    </p:embeddedFont>
    <p:embeddedFont>
      <p:font typeface="Work Sans" pitchFamily="2" charset="0"/>
      <p:regular r:id="rId25"/>
      <p:bold r:id="rId26"/>
      <p:italic r:id="rId27"/>
      <p:boldItalic r:id="rId28"/>
    </p:embeddedFont>
    <p:embeddedFont>
      <p:font typeface="Work Sans Bold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52" d="100"/>
          <a:sy n="52" d="100"/>
        </p:scale>
        <p:origin x="12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Q6VE4NprjE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3198" y="206256"/>
            <a:ext cx="13694614" cy="374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8"/>
              </a:lnSpc>
            </a:pPr>
            <a:r>
              <a:rPr lang="en-US" sz="28028" b="1" spc="-154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Groei 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00421" y="3623732"/>
            <a:ext cx="15482742" cy="604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22"/>
              </a:lnSpc>
            </a:pPr>
            <a:r>
              <a:rPr lang="en-US" sz="28028" b="1" spc="-154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geen    </a:t>
            </a:r>
          </a:p>
          <a:p>
            <a:pPr marL="0" lvl="0" indent="0" algn="l">
              <a:lnSpc>
                <a:spcPts val="22422"/>
              </a:lnSpc>
            </a:pPr>
            <a:r>
              <a:rPr lang="en-US" sz="28028" b="1" spc="-154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      toeval</a:t>
            </a:r>
          </a:p>
        </p:txBody>
      </p:sp>
      <p:sp>
        <p:nvSpPr>
          <p:cNvPr id="7" name="Freeform 7"/>
          <p:cNvSpPr/>
          <p:nvPr/>
        </p:nvSpPr>
        <p:spPr>
          <a:xfrm>
            <a:off x="-3774455" y="1814750"/>
            <a:ext cx="22062455" cy="10948493"/>
          </a:xfrm>
          <a:custGeom>
            <a:avLst/>
            <a:gdLst/>
            <a:ahLst/>
            <a:cxnLst/>
            <a:rect l="l" t="t" r="r" b="b"/>
            <a:pathLst>
              <a:path w="22062455" h="10948493">
                <a:moveTo>
                  <a:pt x="0" y="0"/>
                </a:moveTo>
                <a:lnTo>
                  <a:pt x="22062455" y="0"/>
                </a:lnTo>
                <a:lnTo>
                  <a:pt x="22062455" y="10948493"/>
                </a:lnTo>
                <a:lnTo>
                  <a:pt x="0" y="1094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2408497" y="4981351"/>
            <a:ext cx="2851388" cy="33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00"/>
              </a:lnSpc>
              <a:spcBef>
                <a:spcPct val="0"/>
              </a:spcBef>
            </a:pPr>
            <a:r>
              <a:rPr lang="en-US" sz="2400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DOOR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08497" y="5385211"/>
            <a:ext cx="3599868" cy="34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0"/>
              </a:lnSpc>
              <a:spcBef>
                <a:spcPct val="0"/>
              </a:spcBef>
            </a:pPr>
            <a:r>
              <a:rPr lang="en-US" sz="2700" b="1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08497" y="3512541"/>
            <a:ext cx="5109731" cy="9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9"/>
              </a:lnSpc>
            </a:pPr>
            <a:r>
              <a:rPr lang="en-US" sz="3199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van vallen naar bouwen. Mijn ondernemersreis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media 42" descr="ContactCare presentatie">
            <a:hlinkClick r:id="" action="ppaction://media"/>
            <a:extLst>
              <a:ext uri="{FF2B5EF4-FFF2-40B4-BE49-F238E27FC236}">
                <a16:creationId xmlns:a16="http://schemas.microsoft.com/office/drawing/2014/main" id="{8690327D-D10A-B784-A229-197F5D6083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250" y="452993"/>
            <a:ext cx="1733550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b="1" spc="-549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Next steps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76250" y="2499070"/>
            <a:ext cx="6492240" cy="10307303"/>
            <a:chOff x="0" y="0"/>
            <a:chExt cx="8656320" cy="13743071"/>
          </a:xfrm>
        </p:grpSpPr>
        <p:grpSp>
          <p:nvGrpSpPr>
            <p:cNvPr id="4" name="Group 4"/>
            <p:cNvGrpSpPr/>
            <p:nvPr/>
          </p:nvGrpSpPr>
          <p:grpSpPr>
            <a:xfrm>
              <a:off x="67" y="0"/>
              <a:ext cx="8656186" cy="8773383"/>
              <a:chOff x="0" y="0"/>
              <a:chExt cx="16972913" cy="1720271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972913" cy="17202713"/>
              </a:xfrm>
              <a:custGeom>
                <a:avLst/>
                <a:gdLst/>
                <a:ahLst/>
                <a:cxnLst/>
                <a:rect l="l" t="t" r="r" b="b"/>
                <a:pathLst>
                  <a:path w="16972913" h="17202713">
                    <a:moveTo>
                      <a:pt x="8486449" y="0"/>
                    </a:moveTo>
                    <a:lnTo>
                      <a:pt x="8486466" y="0"/>
                    </a:lnTo>
                    <a:cubicBezTo>
                      <a:pt x="13173402" y="1"/>
                      <a:pt x="16972913" y="3850956"/>
                      <a:pt x="16972913" y="8601349"/>
                    </a:cubicBezTo>
                    <a:lnTo>
                      <a:pt x="16972913" y="17202713"/>
                    </a:lnTo>
                    <a:lnTo>
                      <a:pt x="0" y="17202713"/>
                    </a:lnTo>
                    <a:lnTo>
                      <a:pt x="0" y="8601349"/>
                    </a:lnTo>
                    <a:cubicBezTo>
                      <a:pt x="0" y="3850955"/>
                      <a:pt x="3799513" y="0"/>
                      <a:pt x="8486449" y="0"/>
                    </a:cubicBezTo>
                    <a:close/>
                  </a:path>
                </a:pathLst>
              </a:custGeom>
              <a:solidFill>
                <a:srgbClr val="073781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7618028"/>
              <a:ext cx="8656320" cy="6125043"/>
              <a:chOff x="0" y="0"/>
              <a:chExt cx="110800896" cy="7840054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0800902" cy="78400548"/>
              </a:xfrm>
              <a:custGeom>
                <a:avLst/>
                <a:gdLst/>
                <a:ahLst/>
                <a:cxnLst/>
                <a:rect l="l" t="t" r="r" b="b"/>
                <a:pathLst>
                  <a:path w="110800902" h="78400548">
                    <a:moveTo>
                      <a:pt x="0" y="0"/>
                    </a:moveTo>
                    <a:lnTo>
                      <a:pt x="110800902" y="0"/>
                    </a:lnTo>
                    <a:lnTo>
                      <a:pt x="110800902" y="78400548"/>
                    </a:lnTo>
                    <a:lnTo>
                      <a:pt x="0" y="78400548"/>
                    </a:lnTo>
                    <a:close/>
                  </a:path>
                </a:pathLst>
              </a:custGeom>
              <a:solidFill>
                <a:srgbClr val="073781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110800896" cy="78467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040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844547" y="6423708"/>
            <a:ext cx="6840869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Nieuw pla</a:t>
            </a: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tform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Nieuwe markten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Meertaligheid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Schaal zonder complexiteit</a:t>
            </a: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799" u="none" strike="noStrike">
              <a:solidFill>
                <a:srgbClr val="E3E2D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38967" y="3817938"/>
            <a:ext cx="3966806" cy="189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b="1" spc="-671">
                <a:solidFill>
                  <a:srgbClr val="E3E2DE"/>
                </a:solidFill>
                <a:latin typeface="Onest Semi-Bold"/>
                <a:ea typeface="Onest Semi-Bold"/>
                <a:cs typeface="Onest Semi-Bold"/>
                <a:sym typeface="Onest Semi-Bold"/>
              </a:rPr>
              <a:t>vavox.</a:t>
            </a:r>
          </a:p>
        </p:txBody>
      </p:sp>
      <p:sp>
        <p:nvSpPr>
          <p:cNvPr id="11" name="Freeform 11"/>
          <p:cNvSpPr/>
          <p:nvPr/>
        </p:nvSpPr>
        <p:spPr>
          <a:xfrm>
            <a:off x="9335217" y="1888920"/>
            <a:ext cx="6781370" cy="7104010"/>
          </a:xfrm>
          <a:custGeom>
            <a:avLst/>
            <a:gdLst/>
            <a:ahLst/>
            <a:cxnLst/>
            <a:rect l="l" t="t" r="r" b="b"/>
            <a:pathLst>
              <a:path w="6781370" h="7104010">
                <a:moveTo>
                  <a:pt x="0" y="0"/>
                </a:moveTo>
                <a:lnTo>
                  <a:pt x="6781370" y="0"/>
                </a:lnTo>
                <a:lnTo>
                  <a:pt x="6781370" y="7104010"/>
                </a:lnTo>
                <a:lnTo>
                  <a:pt x="0" y="71040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11872580" y="4037013"/>
            <a:ext cx="5645648" cy="5677659"/>
            <a:chOff x="0" y="0"/>
            <a:chExt cx="13638667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638667" cy="13716000"/>
            </a:xfrm>
            <a:custGeom>
              <a:avLst/>
              <a:gdLst/>
              <a:ahLst/>
              <a:cxnLst/>
              <a:rect l="l" t="t" r="r" b="b"/>
              <a:pathLst>
                <a:path w="13638667" h="13716000">
                  <a:moveTo>
                    <a:pt x="6819327" y="0"/>
                  </a:moveTo>
                  <a:lnTo>
                    <a:pt x="6819341" y="0"/>
                  </a:lnTo>
                  <a:cubicBezTo>
                    <a:pt x="10585552" y="1"/>
                    <a:pt x="13638667" y="3070429"/>
                    <a:pt x="13638667" y="6857994"/>
                  </a:cubicBezTo>
                  <a:lnTo>
                    <a:pt x="13638667" y="13716000"/>
                  </a:lnTo>
                  <a:lnTo>
                    <a:pt x="0" y="13716000"/>
                  </a:lnTo>
                  <a:lnTo>
                    <a:pt x="0" y="6857994"/>
                  </a:lnTo>
                  <a:cubicBezTo>
                    <a:pt x="0" y="3070428"/>
                    <a:pt x="3053117" y="0"/>
                    <a:pt x="6819327" y="0"/>
                  </a:cubicBezTo>
                  <a:close/>
                </a:path>
              </a:pathLst>
            </a:custGeom>
            <a:blipFill>
              <a:blip r:embed="rId3"/>
              <a:stretch>
                <a:fillRect l="-73" r="-73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8742050"/>
            <a:ext cx="4289619" cy="780468"/>
            <a:chOff x="0" y="0"/>
            <a:chExt cx="223366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33662" cy="406400"/>
            </a:xfrm>
            <a:custGeom>
              <a:avLst/>
              <a:gdLst/>
              <a:ahLst/>
              <a:cxnLst/>
              <a:rect l="l" t="t" r="r" b="b"/>
              <a:pathLst>
                <a:path w="2233662" h="406400">
                  <a:moveTo>
                    <a:pt x="2030462" y="0"/>
                  </a:moveTo>
                  <a:cubicBezTo>
                    <a:pt x="2142687" y="0"/>
                    <a:pt x="2233662" y="90976"/>
                    <a:pt x="2233662" y="203200"/>
                  </a:cubicBezTo>
                  <a:cubicBezTo>
                    <a:pt x="2233662" y="315424"/>
                    <a:pt x="2142687" y="406400"/>
                    <a:pt x="203046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E3E2DE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2233662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219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E3E2DE"/>
                  </a:solidFill>
                  <a:latin typeface="Work Sans"/>
                  <a:ea typeface="Work Sans"/>
                  <a:cs typeface="Work Sans"/>
                  <a:sym typeface="Work Sans"/>
                </a:rPr>
                <a:t>www.vavox.nl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108" y="2731747"/>
            <a:ext cx="14078968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0"/>
              </a:lnSpc>
            </a:pPr>
            <a:r>
              <a:rPr lang="en-US" sz="15000" b="1" spc="-825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Groei is </a:t>
            </a:r>
          </a:p>
          <a:p>
            <a:pPr algn="r">
              <a:lnSpc>
                <a:spcPts val="15000"/>
              </a:lnSpc>
            </a:pPr>
            <a:r>
              <a:rPr lang="en-US" sz="15000" b="1" spc="-825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geen toeval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45761" y="6914173"/>
            <a:ext cx="684086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Je </a:t>
            </a:r>
            <a:r>
              <a:rPr lang="en-US" sz="2799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gaat fouten maken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Je gaat twijfelen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Je gaat moeten veranderen</a:t>
            </a: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799" u="none" strike="noStrike">
              <a:solidFill>
                <a:srgbClr val="1351A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" name="Group 4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045625" y="262575"/>
            <a:ext cx="552450" cy="979799"/>
            <a:chOff x="0" y="0"/>
            <a:chExt cx="189122" cy="3354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122" cy="335417"/>
            </a:xfrm>
            <a:custGeom>
              <a:avLst/>
              <a:gdLst/>
              <a:ahLst/>
              <a:cxnLst/>
              <a:rect l="l" t="t" r="r" b="b"/>
              <a:pathLst>
                <a:path w="189122" h="335417">
                  <a:moveTo>
                    <a:pt x="94561" y="0"/>
                  </a:moveTo>
                  <a:lnTo>
                    <a:pt x="94561" y="0"/>
                  </a:lnTo>
                  <a:cubicBezTo>
                    <a:pt x="146785" y="0"/>
                    <a:pt x="189122" y="42336"/>
                    <a:pt x="189122" y="94561"/>
                  </a:cubicBezTo>
                  <a:lnTo>
                    <a:pt x="189122" y="240856"/>
                  </a:lnTo>
                  <a:cubicBezTo>
                    <a:pt x="189122" y="265936"/>
                    <a:pt x="179159" y="289988"/>
                    <a:pt x="161425" y="307721"/>
                  </a:cubicBezTo>
                  <a:cubicBezTo>
                    <a:pt x="143692" y="325455"/>
                    <a:pt x="119640" y="335417"/>
                    <a:pt x="94561" y="335417"/>
                  </a:cubicBezTo>
                  <a:lnTo>
                    <a:pt x="94561" y="335417"/>
                  </a:lnTo>
                  <a:cubicBezTo>
                    <a:pt x="42336" y="335417"/>
                    <a:pt x="0" y="293081"/>
                    <a:pt x="0" y="240856"/>
                  </a:cubicBezTo>
                  <a:lnTo>
                    <a:pt x="0" y="94561"/>
                  </a:lnTo>
                  <a:cubicBezTo>
                    <a:pt x="0" y="69482"/>
                    <a:pt x="9963" y="45430"/>
                    <a:pt x="27696" y="27696"/>
                  </a:cubicBezTo>
                  <a:cubicBezTo>
                    <a:pt x="45430" y="9963"/>
                    <a:pt x="69482" y="0"/>
                    <a:pt x="94561" y="0"/>
                  </a:cubicBezTo>
                  <a:close/>
                </a:path>
              </a:pathLst>
            </a:custGeom>
            <a:ln w="9525" cap="rnd">
              <a:solidFill>
                <a:srgbClr val="E3E2DE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89122" cy="344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31951" y="633413"/>
            <a:ext cx="97979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49"/>
              </a:lnSpc>
              <a:spcBef>
                <a:spcPct val="0"/>
              </a:spcBef>
            </a:pPr>
            <a:r>
              <a:rPr lang="en-US" sz="2499" b="1">
                <a:solidFill>
                  <a:srgbClr val="E3E2DE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07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4516" y="3837466"/>
            <a:ext cx="14078968" cy="25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1"/>
              </a:lnSpc>
            </a:pPr>
            <a:r>
              <a:rPr lang="en-US" sz="9801" b="1" spc="-539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Groei is </a:t>
            </a:r>
            <a:r>
              <a:rPr lang="en-US" sz="9801" b="1" spc="-539">
                <a:solidFill>
                  <a:srgbClr val="D73602"/>
                </a:solidFill>
                <a:latin typeface="Aileron Heavy"/>
                <a:ea typeface="Aileron Heavy"/>
                <a:cs typeface="Aileron Heavy"/>
                <a:sym typeface="Aileron Heavy"/>
              </a:rPr>
              <a:t>jouw</a:t>
            </a:r>
            <a:r>
              <a:rPr lang="en-US" sz="9801" b="1" spc="-539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keuze</a:t>
            </a:r>
          </a:p>
          <a:p>
            <a:pPr algn="ctr">
              <a:lnSpc>
                <a:spcPts val="9801"/>
              </a:lnSpc>
            </a:pPr>
            <a:r>
              <a:rPr lang="en-US" sz="9801" b="1" spc="-539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elke dag opnieuw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53735" y="2241176"/>
            <a:ext cx="5261266" cy="1067513"/>
            <a:chOff x="0" y="0"/>
            <a:chExt cx="7015022" cy="14233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015022" cy="1423351"/>
              <a:chOff x="0" y="0"/>
              <a:chExt cx="1195732" cy="2426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95732" cy="242615"/>
              </a:xfrm>
              <a:custGeom>
                <a:avLst/>
                <a:gdLst/>
                <a:ahLst/>
                <a:cxnLst/>
                <a:rect l="l" t="t" r="r" b="b"/>
                <a:pathLst>
                  <a:path w="1195732" h="242615">
                    <a:moveTo>
                      <a:pt x="75046" y="0"/>
                    </a:moveTo>
                    <a:lnTo>
                      <a:pt x="1120686" y="0"/>
                    </a:lnTo>
                    <a:cubicBezTo>
                      <a:pt x="1140589" y="0"/>
                      <a:pt x="1159678" y="7907"/>
                      <a:pt x="1173751" y="21981"/>
                    </a:cubicBezTo>
                    <a:cubicBezTo>
                      <a:pt x="1187825" y="36054"/>
                      <a:pt x="1195732" y="55143"/>
                      <a:pt x="1195732" y="75046"/>
                    </a:cubicBezTo>
                    <a:lnTo>
                      <a:pt x="1195732" y="167568"/>
                    </a:lnTo>
                    <a:cubicBezTo>
                      <a:pt x="1195732" y="209015"/>
                      <a:pt x="1162133" y="242615"/>
                      <a:pt x="1120686" y="242615"/>
                    </a:cubicBezTo>
                    <a:lnTo>
                      <a:pt x="75046" y="242615"/>
                    </a:lnTo>
                    <a:cubicBezTo>
                      <a:pt x="33599" y="242615"/>
                      <a:pt x="0" y="209015"/>
                      <a:pt x="0" y="167568"/>
                    </a:cubicBezTo>
                    <a:lnTo>
                      <a:pt x="0" y="75046"/>
                    </a:lnTo>
                    <a:cubicBezTo>
                      <a:pt x="0" y="55143"/>
                      <a:pt x="7907" y="36054"/>
                      <a:pt x="21981" y="21981"/>
                    </a:cubicBezTo>
                    <a:cubicBezTo>
                      <a:pt x="36054" y="7907"/>
                      <a:pt x="55143" y="0"/>
                      <a:pt x="75046" y="0"/>
                    </a:cubicBezTo>
                    <a:close/>
                  </a:path>
                </a:pathLst>
              </a:custGeom>
              <a:ln w="9525" cap="rnd">
                <a:solidFill>
                  <a:srgbClr val="E3E2DE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1195732" cy="2616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7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69596" y="407934"/>
              <a:ext cx="5475830" cy="655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 b="1">
                  <a:solidFill>
                    <a:srgbClr val="E3E2DE"/>
                  </a:solidFill>
                  <a:latin typeface="Work Sans Bold"/>
                  <a:ea typeface="Work Sans Bold"/>
                  <a:cs typeface="Work Sans Bold"/>
                  <a:sym typeface="Work Sans Bold"/>
                </a:rPr>
                <a:t>MEER OMZET?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95279" y="6570618"/>
            <a:ext cx="5261266" cy="1067550"/>
            <a:chOff x="0" y="0"/>
            <a:chExt cx="7015022" cy="142340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015022" cy="1423401"/>
              <a:chOff x="0" y="0"/>
              <a:chExt cx="1195732" cy="24262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95732" cy="242623"/>
              </a:xfrm>
              <a:custGeom>
                <a:avLst/>
                <a:gdLst/>
                <a:ahLst/>
                <a:cxnLst/>
                <a:rect l="l" t="t" r="r" b="b"/>
                <a:pathLst>
                  <a:path w="1195732" h="242623">
                    <a:moveTo>
                      <a:pt x="75046" y="0"/>
                    </a:moveTo>
                    <a:lnTo>
                      <a:pt x="1120686" y="0"/>
                    </a:lnTo>
                    <a:cubicBezTo>
                      <a:pt x="1140589" y="0"/>
                      <a:pt x="1159678" y="7907"/>
                      <a:pt x="1173751" y="21981"/>
                    </a:cubicBezTo>
                    <a:cubicBezTo>
                      <a:pt x="1187825" y="36054"/>
                      <a:pt x="1195732" y="55143"/>
                      <a:pt x="1195732" y="75046"/>
                    </a:cubicBezTo>
                    <a:lnTo>
                      <a:pt x="1195732" y="167577"/>
                    </a:lnTo>
                    <a:cubicBezTo>
                      <a:pt x="1195732" y="209024"/>
                      <a:pt x="1162133" y="242623"/>
                      <a:pt x="1120686" y="242623"/>
                    </a:cubicBezTo>
                    <a:lnTo>
                      <a:pt x="75046" y="242623"/>
                    </a:lnTo>
                    <a:cubicBezTo>
                      <a:pt x="55143" y="242623"/>
                      <a:pt x="36054" y="234716"/>
                      <a:pt x="21981" y="220642"/>
                    </a:cubicBezTo>
                    <a:cubicBezTo>
                      <a:pt x="7907" y="206569"/>
                      <a:pt x="0" y="187480"/>
                      <a:pt x="0" y="167577"/>
                    </a:cubicBezTo>
                    <a:lnTo>
                      <a:pt x="0" y="75046"/>
                    </a:lnTo>
                    <a:cubicBezTo>
                      <a:pt x="0" y="55143"/>
                      <a:pt x="7907" y="36054"/>
                      <a:pt x="21981" y="21981"/>
                    </a:cubicBezTo>
                    <a:cubicBezTo>
                      <a:pt x="36054" y="7907"/>
                      <a:pt x="55143" y="0"/>
                      <a:pt x="75046" y="0"/>
                    </a:cubicBezTo>
                    <a:close/>
                  </a:path>
                </a:pathLst>
              </a:custGeom>
              <a:ln w="9525" cap="rnd">
                <a:solidFill>
                  <a:srgbClr val="E3E2DE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1195732" cy="2616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7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90893" y="407959"/>
              <a:ext cx="6033236" cy="655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 b="1">
                  <a:solidFill>
                    <a:srgbClr val="E3E2DE"/>
                  </a:solidFill>
                  <a:latin typeface="Work Sans Bold"/>
                  <a:ea typeface="Work Sans Bold"/>
                  <a:cs typeface="Work Sans Bold"/>
                  <a:sym typeface="Work Sans Bold"/>
                </a:rPr>
                <a:t>MEER KLANTEN?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78226" y="8922361"/>
            <a:ext cx="4524927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b="1">
                <a:solidFill>
                  <a:srgbClr val="E3E2DE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OF...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478226" y="4070285"/>
            <a:ext cx="5261266" cy="1067550"/>
            <a:chOff x="0" y="0"/>
            <a:chExt cx="7015022" cy="142340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015022" cy="1423401"/>
              <a:chOff x="0" y="0"/>
              <a:chExt cx="1195732" cy="24262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95732" cy="242623"/>
              </a:xfrm>
              <a:custGeom>
                <a:avLst/>
                <a:gdLst/>
                <a:ahLst/>
                <a:cxnLst/>
                <a:rect l="l" t="t" r="r" b="b"/>
                <a:pathLst>
                  <a:path w="1195732" h="242623">
                    <a:moveTo>
                      <a:pt x="75046" y="0"/>
                    </a:moveTo>
                    <a:lnTo>
                      <a:pt x="1120686" y="0"/>
                    </a:lnTo>
                    <a:cubicBezTo>
                      <a:pt x="1140589" y="0"/>
                      <a:pt x="1159678" y="7907"/>
                      <a:pt x="1173751" y="21981"/>
                    </a:cubicBezTo>
                    <a:cubicBezTo>
                      <a:pt x="1187825" y="36054"/>
                      <a:pt x="1195732" y="55143"/>
                      <a:pt x="1195732" y="75046"/>
                    </a:cubicBezTo>
                    <a:lnTo>
                      <a:pt x="1195732" y="167577"/>
                    </a:lnTo>
                    <a:cubicBezTo>
                      <a:pt x="1195732" y="209024"/>
                      <a:pt x="1162133" y="242623"/>
                      <a:pt x="1120686" y="242623"/>
                    </a:cubicBezTo>
                    <a:lnTo>
                      <a:pt x="75046" y="242623"/>
                    </a:lnTo>
                    <a:cubicBezTo>
                      <a:pt x="55143" y="242623"/>
                      <a:pt x="36054" y="234716"/>
                      <a:pt x="21981" y="220642"/>
                    </a:cubicBezTo>
                    <a:cubicBezTo>
                      <a:pt x="7907" y="206569"/>
                      <a:pt x="0" y="187480"/>
                      <a:pt x="0" y="167577"/>
                    </a:cubicBezTo>
                    <a:lnTo>
                      <a:pt x="0" y="75046"/>
                    </a:lnTo>
                    <a:cubicBezTo>
                      <a:pt x="0" y="55143"/>
                      <a:pt x="7907" y="36054"/>
                      <a:pt x="21981" y="21981"/>
                    </a:cubicBezTo>
                    <a:cubicBezTo>
                      <a:pt x="36054" y="7907"/>
                      <a:pt x="55143" y="0"/>
                      <a:pt x="75046" y="0"/>
                    </a:cubicBezTo>
                    <a:close/>
                  </a:path>
                </a:pathLst>
              </a:custGeom>
              <a:ln w="9525" cap="rnd">
                <a:solidFill>
                  <a:srgbClr val="E3E2DE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1195732" cy="2616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7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51542" y="407959"/>
              <a:ext cx="6311939" cy="655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 b="1">
                  <a:solidFill>
                    <a:srgbClr val="E3E2DE"/>
                  </a:solidFill>
                  <a:latin typeface="Work Sans Bold"/>
                  <a:ea typeface="Work Sans Bold"/>
                  <a:cs typeface="Work Sans Bold"/>
                  <a:sym typeface="Work Sans Bold"/>
                </a:rPr>
                <a:t>MEER MENSEN?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3513044" y="906019"/>
            <a:ext cx="17430559" cy="9848266"/>
          </a:xfrm>
          <a:custGeom>
            <a:avLst/>
            <a:gdLst/>
            <a:ahLst/>
            <a:cxnLst/>
            <a:rect l="l" t="t" r="r" b="b"/>
            <a:pathLst>
              <a:path w="17430559" h="9848266">
                <a:moveTo>
                  <a:pt x="0" y="0"/>
                </a:moveTo>
                <a:lnTo>
                  <a:pt x="17430559" y="0"/>
                </a:lnTo>
                <a:lnTo>
                  <a:pt x="17430559" y="9848266"/>
                </a:lnTo>
                <a:lnTo>
                  <a:pt x="0" y="98482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8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TextBox 19"/>
          <p:cNvSpPr txBox="1"/>
          <p:nvPr/>
        </p:nvSpPr>
        <p:spPr>
          <a:xfrm>
            <a:off x="476250" y="4346510"/>
            <a:ext cx="8372906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825">
                <a:solidFill>
                  <a:srgbClr val="E3E2DE"/>
                </a:solidFill>
                <a:latin typeface="Aileron Bold"/>
                <a:ea typeface="Aileron Bold"/>
                <a:cs typeface="Aileron Bold"/>
                <a:sym typeface="Aileron Bold"/>
              </a:rPr>
              <a:t>Groei?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516" y="3324225"/>
            <a:ext cx="14078968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b="1" spc="-825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hoe je omgaat met </a:t>
            </a:r>
            <a:r>
              <a:rPr lang="en-US" sz="15000" b="1" i="1" spc="-825">
                <a:solidFill>
                  <a:srgbClr val="1351AA"/>
                </a:solidFill>
                <a:latin typeface="Aileron Heavy Italics"/>
                <a:ea typeface="Aileron Heavy Italics"/>
                <a:cs typeface="Aileron Heavy Italics"/>
                <a:sym typeface="Aileron Heavy Italics"/>
              </a:rPr>
              <a:t>tegenslag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5759" y="3576383"/>
            <a:ext cx="8743570" cy="5825403"/>
          </a:xfrm>
          <a:custGeom>
            <a:avLst/>
            <a:gdLst/>
            <a:ahLst/>
            <a:cxnLst/>
            <a:rect l="l" t="t" r="r" b="b"/>
            <a:pathLst>
              <a:path w="8743570" h="5825403">
                <a:moveTo>
                  <a:pt x="0" y="0"/>
                </a:moveTo>
                <a:lnTo>
                  <a:pt x="8743570" y="0"/>
                </a:lnTo>
                <a:lnTo>
                  <a:pt x="8743570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855759" y="842963"/>
            <a:ext cx="14078968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825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jong gedaan...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17578" y="4522694"/>
            <a:ext cx="684086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J</a:t>
            </a:r>
            <a:r>
              <a:rPr lang="en-US" sz="2799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ong begonnen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Ambitie &gt; kennis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1351AA"/>
                </a:solidFill>
                <a:latin typeface="Work Sans"/>
                <a:ea typeface="Work Sans"/>
                <a:cs typeface="Work Sans"/>
                <a:sym typeface="Work Sans"/>
              </a:rPr>
              <a:t>Hard werken = oplossing (dacht ik)</a:t>
            </a: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799" u="none" strike="noStrike">
              <a:solidFill>
                <a:srgbClr val="1351A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78226" y="8922361"/>
            <a:ext cx="4524927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b="1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IS OUD GELEERD...?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V="1">
            <a:off x="-2371011" y="1842773"/>
            <a:ext cx="15271855" cy="8628598"/>
          </a:xfrm>
          <a:custGeom>
            <a:avLst/>
            <a:gdLst/>
            <a:ahLst/>
            <a:cxnLst/>
            <a:rect l="l" t="t" r="r" b="b"/>
            <a:pathLst>
              <a:path w="15271855" h="8628598">
                <a:moveTo>
                  <a:pt x="0" y="8628598"/>
                </a:moveTo>
                <a:lnTo>
                  <a:pt x="15271855" y="8628598"/>
                </a:lnTo>
                <a:lnTo>
                  <a:pt x="15271855" y="0"/>
                </a:lnTo>
                <a:lnTo>
                  <a:pt x="0" y="0"/>
                </a:lnTo>
                <a:lnTo>
                  <a:pt x="0" y="86285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11501146" y="3446436"/>
            <a:ext cx="4235065" cy="1217101"/>
            <a:chOff x="0" y="0"/>
            <a:chExt cx="1414088" cy="4063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4088" cy="406390"/>
            </a:xfrm>
            <a:custGeom>
              <a:avLst/>
              <a:gdLst/>
              <a:ahLst/>
              <a:cxnLst/>
              <a:rect l="l" t="t" r="r" b="b"/>
              <a:pathLst>
                <a:path w="1414088" h="406390">
                  <a:moveTo>
                    <a:pt x="182805" y="0"/>
                  </a:moveTo>
                  <a:lnTo>
                    <a:pt x="1231283" y="0"/>
                  </a:lnTo>
                  <a:cubicBezTo>
                    <a:pt x="1279766" y="0"/>
                    <a:pt x="1326263" y="19260"/>
                    <a:pt x="1360546" y="53542"/>
                  </a:cubicBezTo>
                  <a:cubicBezTo>
                    <a:pt x="1394828" y="87825"/>
                    <a:pt x="1414088" y="134322"/>
                    <a:pt x="1414088" y="182805"/>
                  </a:cubicBezTo>
                  <a:lnTo>
                    <a:pt x="1414088" y="223585"/>
                  </a:lnTo>
                  <a:cubicBezTo>
                    <a:pt x="1414088" y="272068"/>
                    <a:pt x="1394828" y="318565"/>
                    <a:pt x="1360546" y="352848"/>
                  </a:cubicBezTo>
                  <a:cubicBezTo>
                    <a:pt x="1326263" y="387130"/>
                    <a:pt x="1279766" y="406390"/>
                    <a:pt x="1231283" y="406390"/>
                  </a:cubicBezTo>
                  <a:lnTo>
                    <a:pt x="182805" y="406390"/>
                  </a:lnTo>
                  <a:cubicBezTo>
                    <a:pt x="134322" y="406390"/>
                    <a:pt x="87825" y="387130"/>
                    <a:pt x="53542" y="352848"/>
                  </a:cubicBezTo>
                  <a:cubicBezTo>
                    <a:pt x="19260" y="318565"/>
                    <a:pt x="0" y="272068"/>
                    <a:pt x="0" y="223585"/>
                  </a:cubicBezTo>
                  <a:lnTo>
                    <a:pt x="0" y="182805"/>
                  </a:lnTo>
                  <a:cubicBezTo>
                    <a:pt x="0" y="134322"/>
                    <a:pt x="19260" y="87825"/>
                    <a:pt x="53542" y="53542"/>
                  </a:cubicBezTo>
                  <a:cubicBezTo>
                    <a:pt x="87825" y="19260"/>
                    <a:pt x="134322" y="0"/>
                    <a:pt x="182805" y="0"/>
                  </a:cubicBezTo>
                  <a:close/>
                </a:path>
              </a:pathLst>
            </a:custGeom>
            <a:ln w="9525" cap="rnd">
              <a:solidFill>
                <a:srgbClr val="E3E2DE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14088" cy="425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7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887318" y="3745426"/>
            <a:ext cx="1731361" cy="599460"/>
          </a:xfrm>
          <a:custGeom>
            <a:avLst/>
            <a:gdLst/>
            <a:ahLst/>
            <a:cxnLst/>
            <a:rect l="l" t="t" r="r" b="b"/>
            <a:pathLst>
              <a:path w="1731361" h="599460">
                <a:moveTo>
                  <a:pt x="0" y="0"/>
                </a:moveTo>
                <a:lnTo>
                  <a:pt x="1731361" y="0"/>
                </a:lnTo>
                <a:lnTo>
                  <a:pt x="1731361" y="599460"/>
                </a:lnTo>
                <a:lnTo>
                  <a:pt x="0" y="599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072" b="-9474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3848304" y="3706140"/>
            <a:ext cx="1322401" cy="678031"/>
          </a:xfrm>
          <a:custGeom>
            <a:avLst/>
            <a:gdLst/>
            <a:ahLst/>
            <a:cxnLst/>
            <a:rect l="l" t="t" r="r" b="b"/>
            <a:pathLst>
              <a:path w="1322401" h="678031">
                <a:moveTo>
                  <a:pt x="0" y="0"/>
                </a:moveTo>
                <a:lnTo>
                  <a:pt x="1322402" y="0"/>
                </a:lnTo>
                <a:lnTo>
                  <a:pt x="1322402" y="678032"/>
                </a:lnTo>
                <a:lnTo>
                  <a:pt x="0" y="678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731108" y="5099797"/>
            <a:ext cx="6840869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Verkeerde</a:t>
            </a: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 hires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Klanten kwijt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Cashflow stress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Foute beslissingen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799" u="none" strike="noStrike">
              <a:solidFill>
                <a:srgbClr val="E3E2D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108" y="842963"/>
            <a:ext cx="14078968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825">
                <a:solidFill>
                  <a:srgbClr val="E3E2DE"/>
                </a:solidFill>
                <a:latin typeface="Aileron Heavy"/>
                <a:ea typeface="Aileron Heavy"/>
                <a:cs typeface="Aileron Heavy"/>
                <a:sym typeface="Aileron Heavy"/>
              </a:rPr>
              <a:t>De realiteit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400884">
            <a:off x="4820638" y="3737926"/>
            <a:ext cx="1249870" cy="4114800"/>
          </a:xfrm>
          <a:custGeom>
            <a:avLst/>
            <a:gdLst/>
            <a:ahLst/>
            <a:cxnLst/>
            <a:rect l="l" t="t" r="r" b="b"/>
            <a:pathLst>
              <a:path w="1249870" h="4114800">
                <a:moveTo>
                  <a:pt x="0" y="0"/>
                </a:moveTo>
                <a:lnTo>
                  <a:pt x="1249871" y="0"/>
                </a:lnTo>
                <a:lnTo>
                  <a:pt x="1249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050093" y="5504596"/>
            <a:ext cx="6492139" cy="6580037"/>
            <a:chOff x="0" y="0"/>
            <a:chExt cx="16972913" cy="172027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72913" cy="17202713"/>
            </a:xfrm>
            <a:custGeom>
              <a:avLst/>
              <a:gdLst/>
              <a:ahLst/>
              <a:cxnLst/>
              <a:rect l="l" t="t" r="r" b="b"/>
              <a:pathLst>
                <a:path w="16972913" h="17202713">
                  <a:moveTo>
                    <a:pt x="8486449" y="0"/>
                  </a:moveTo>
                  <a:lnTo>
                    <a:pt x="8486466" y="0"/>
                  </a:lnTo>
                  <a:cubicBezTo>
                    <a:pt x="13173402" y="1"/>
                    <a:pt x="16972913" y="3850956"/>
                    <a:pt x="16972913" y="8601349"/>
                  </a:cubicBezTo>
                  <a:lnTo>
                    <a:pt x="16972913" y="17202713"/>
                  </a:lnTo>
                  <a:lnTo>
                    <a:pt x="0" y="17202713"/>
                  </a:lnTo>
                  <a:lnTo>
                    <a:pt x="0" y="8601349"/>
                  </a:lnTo>
                  <a:cubicBezTo>
                    <a:pt x="0" y="3850955"/>
                    <a:pt x="3799513" y="0"/>
                    <a:pt x="8486449" y="0"/>
                  </a:cubicBezTo>
                  <a:close/>
                </a:path>
              </a:pathLst>
            </a:custGeom>
            <a:solidFill>
              <a:srgbClr val="E3E2DE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5" name="Freeform 5"/>
          <p:cNvSpPr/>
          <p:nvPr/>
        </p:nvSpPr>
        <p:spPr>
          <a:xfrm rot="5814121">
            <a:off x="12791489" y="4176583"/>
            <a:ext cx="3604296" cy="2177596"/>
          </a:xfrm>
          <a:custGeom>
            <a:avLst/>
            <a:gdLst/>
            <a:ahLst/>
            <a:cxnLst/>
            <a:rect l="l" t="t" r="r" b="b"/>
            <a:pathLst>
              <a:path w="3604296" h="2177596">
                <a:moveTo>
                  <a:pt x="0" y="0"/>
                </a:moveTo>
                <a:lnTo>
                  <a:pt x="3604296" y="0"/>
                </a:lnTo>
                <a:lnTo>
                  <a:pt x="3604296" y="2177596"/>
                </a:lnTo>
                <a:lnTo>
                  <a:pt x="0" y="21775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2763500" y="5890576"/>
            <a:ext cx="1020484" cy="2182853"/>
          </a:xfrm>
          <a:custGeom>
            <a:avLst/>
            <a:gdLst/>
            <a:ahLst/>
            <a:cxnLst/>
            <a:rect l="l" t="t" r="r" b="b"/>
            <a:pathLst>
              <a:path w="1020484" h="2182853">
                <a:moveTo>
                  <a:pt x="0" y="0"/>
                </a:moveTo>
                <a:lnTo>
                  <a:pt x="1020484" y="0"/>
                </a:lnTo>
                <a:lnTo>
                  <a:pt x="1020484" y="2182853"/>
                </a:lnTo>
                <a:lnTo>
                  <a:pt x="0" y="21828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3338124" y="1060519"/>
            <a:ext cx="11255513" cy="290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13"/>
              </a:lnSpc>
            </a:pPr>
            <a:r>
              <a:rPr lang="en-US" sz="11113" b="1" spc="-611">
                <a:solidFill>
                  <a:srgbClr val="E3E2DE"/>
                </a:solidFill>
                <a:latin typeface="Aileron Heavy"/>
                <a:ea typeface="Aileron Heavy"/>
                <a:cs typeface="Aileron Heavy"/>
                <a:sym typeface="Aileron Heavy"/>
              </a:rPr>
              <a:t>hier stoppen veel ondernemers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093975"/>
            <a:ext cx="7556529" cy="116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14"/>
              </a:lnSpc>
            </a:pPr>
            <a:r>
              <a:rPr lang="en-US" sz="8714" b="1" spc="-479">
                <a:solidFill>
                  <a:srgbClr val="E3E2DE"/>
                </a:solidFill>
                <a:latin typeface="Aileron Heavy"/>
                <a:ea typeface="Aileron Heavy"/>
                <a:cs typeface="Aileron Heavy"/>
                <a:sym typeface="Aileron Heavy"/>
              </a:rPr>
              <a:t>Stoppen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55221" y="8093975"/>
            <a:ext cx="6083341" cy="116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4"/>
              </a:lnSpc>
            </a:pPr>
            <a:r>
              <a:rPr lang="en-US" sz="8714" b="1" spc="-479">
                <a:solidFill>
                  <a:srgbClr val="D73602"/>
                </a:solidFill>
                <a:latin typeface="Aileron Heavy"/>
                <a:ea typeface="Aileron Heavy"/>
                <a:cs typeface="Aileron Heavy"/>
                <a:sym typeface="Aileron Heavy"/>
              </a:rPr>
              <a:t>veranderen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516" y="3837466"/>
            <a:ext cx="14078968" cy="25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1"/>
              </a:lnSpc>
            </a:pPr>
            <a:r>
              <a:rPr lang="en-US" sz="9801" b="1" spc="-539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Mijn bedrijf groeide niet... omdat </a:t>
            </a:r>
            <a:r>
              <a:rPr lang="en-US" sz="9801" b="1" spc="-539">
                <a:solidFill>
                  <a:srgbClr val="D73602"/>
                </a:solidFill>
                <a:latin typeface="Aileron Heavy"/>
                <a:ea typeface="Aileron Heavy"/>
                <a:cs typeface="Aileron Heavy"/>
                <a:sym typeface="Aileron Heavy"/>
              </a:rPr>
              <a:t>ik</a:t>
            </a:r>
            <a:r>
              <a:rPr lang="en-US" sz="9801" b="1" spc="-539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niet groeide.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96" y="276225"/>
            <a:ext cx="14279849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825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Echte groei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76250" y="4847172"/>
            <a:ext cx="3334628" cy="694492"/>
            <a:chOff x="0" y="0"/>
            <a:chExt cx="195134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1343" cy="406400"/>
            </a:xfrm>
            <a:custGeom>
              <a:avLst/>
              <a:gdLst/>
              <a:ahLst/>
              <a:cxnLst/>
              <a:rect l="l" t="t" r="r" b="b"/>
              <a:pathLst>
                <a:path w="1951343" h="406400">
                  <a:moveTo>
                    <a:pt x="1748143" y="0"/>
                  </a:moveTo>
                  <a:cubicBezTo>
                    <a:pt x="1860368" y="0"/>
                    <a:pt x="1951343" y="90976"/>
                    <a:pt x="1951343" y="203200"/>
                  </a:cubicBezTo>
                  <a:cubicBezTo>
                    <a:pt x="1951343" y="315424"/>
                    <a:pt x="1860368" y="406400"/>
                    <a:pt x="17481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1351AA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1951343" cy="368300"/>
            </a:xfrm>
            <a:prstGeom prst="rect">
              <a:avLst/>
            </a:prstGeom>
          </p:spPr>
          <p:txBody>
            <a:bodyPr lIns="53951" tIns="53951" rIns="53951" bIns="53951" rtlCol="0" anchor="ctr"/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79498" y="6811726"/>
            <a:ext cx="5499629" cy="694492"/>
            <a:chOff x="0" y="0"/>
            <a:chExt cx="321825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18250" cy="406400"/>
            </a:xfrm>
            <a:custGeom>
              <a:avLst/>
              <a:gdLst/>
              <a:ahLst/>
              <a:cxnLst/>
              <a:rect l="l" t="t" r="r" b="b"/>
              <a:pathLst>
                <a:path w="3218250" h="406400">
                  <a:moveTo>
                    <a:pt x="3015050" y="0"/>
                  </a:moveTo>
                  <a:cubicBezTo>
                    <a:pt x="3127274" y="0"/>
                    <a:pt x="3218250" y="90976"/>
                    <a:pt x="3218250" y="203200"/>
                  </a:cubicBezTo>
                  <a:cubicBezTo>
                    <a:pt x="3218250" y="315424"/>
                    <a:pt x="3127274" y="406400"/>
                    <a:pt x="30150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1351AA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3218250" cy="368300"/>
            </a:xfrm>
            <a:prstGeom prst="rect">
              <a:avLst/>
            </a:prstGeom>
          </p:spPr>
          <p:txBody>
            <a:bodyPr lIns="53951" tIns="53951" rIns="53951" bIns="53951" rtlCol="0" anchor="ctr"/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02966" y="4847172"/>
            <a:ext cx="3334628" cy="694492"/>
            <a:chOff x="0" y="0"/>
            <a:chExt cx="1951343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51343" cy="406400"/>
            </a:xfrm>
            <a:custGeom>
              <a:avLst/>
              <a:gdLst/>
              <a:ahLst/>
              <a:cxnLst/>
              <a:rect l="l" t="t" r="r" b="b"/>
              <a:pathLst>
                <a:path w="1951343" h="406400">
                  <a:moveTo>
                    <a:pt x="1748143" y="0"/>
                  </a:moveTo>
                  <a:cubicBezTo>
                    <a:pt x="1860368" y="0"/>
                    <a:pt x="1951343" y="90976"/>
                    <a:pt x="1951343" y="203200"/>
                  </a:cubicBezTo>
                  <a:cubicBezTo>
                    <a:pt x="1951343" y="315424"/>
                    <a:pt x="1860368" y="406400"/>
                    <a:pt x="17481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1351AA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951343" cy="368300"/>
            </a:xfrm>
            <a:prstGeom prst="rect">
              <a:avLst/>
            </a:prstGeom>
          </p:spPr>
          <p:txBody>
            <a:bodyPr lIns="53951" tIns="53951" rIns="53951" bIns="53951" rtlCol="0" anchor="ctr"/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77122" y="7688026"/>
            <a:ext cx="3334628" cy="694492"/>
            <a:chOff x="0" y="0"/>
            <a:chExt cx="1951343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1343" cy="406400"/>
            </a:xfrm>
            <a:custGeom>
              <a:avLst/>
              <a:gdLst/>
              <a:ahLst/>
              <a:cxnLst/>
              <a:rect l="l" t="t" r="r" b="b"/>
              <a:pathLst>
                <a:path w="1951343" h="406400">
                  <a:moveTo>
                    <a:pt x="1748143" y="0"/>
                  </a:moveTo>
                  <a:cubicBezTo>
                    <a:pt x="1860368" y="0"/>
                    <a:pt x="1951343" y="90976"/>
                    <a:pt x="1951343" y="203200"/>
                  </a:cubicBezTo>
                  <a:cubicBezTo>
                    <a:pt x="1951343" y="315424"/>
                    <a:pt x="1860368" y="406400"/>
                    <a:pt x="17481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1351AA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1951343" cy="368300"/>
            </a:xfrm>
            <a:prstGeom prst="rect">
              <a:avLst/>
            </a:prstGeom>
          </p:spPr>
          <p:txBody>
            <a:bodyPr lIns="53951" tIns="53951" rIns="53951" bIns="53951" rtlCol="0" anchor="ctr"/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76250" y="4975343"/>
            <a:ext cx="333462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LEIDERSCHAP</a:t>
            </a:r>
          </a:p>
          <a:p>
            <a:pPr marL="0" lvl="1" indent="0" algn="ctr">
              <a:lnSpc>
                <a:spcPts val="3300"/>
              </a:lnSpc>
              <a:spcBef>
                <a:spcPct val="0"/>
              </a:spcBef>
            </a:pPr>
            <a:endParaRPr lang="en-US" sz="3000" b="1">
              <a:solidFill>
                <a:srgbClr val="1351AA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94477" y="6939897"/>
            <a:ext cx="521814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VERANTWOORDELIJKHEID</a:t>
            </a:r>
          </a:p>
          <a:p>
            <a:pPr marL="0" lvl="1" indent="0" algn="ctr">
              <a:lnSpc>
                <a:spcPts val="3300"/>
              </a:lnSpc>
              <a:spcBef>
                <a:spcPct val="0"/>
              </a:spcBef>
            </a:pPr>
            <a:endParaRPr lang="en-US" sz="3000" b="1">
              <a:solidFill>
                <a:srgbClr val="1351AA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078098" y="4975343"/>
            <a:ext cx="272184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STRUCTUUR</a:t>
            </a:r>
          </a:p>
          <a:p>
            <a:pPr marL="0" lvl="1" indent="0" algn="ctr">
              <a:lnSpc>
                <a:spcPts val="3300"/>
              </a:lnSpc>
              <a:spcBef>
                <a:spcPct val="0"/>
              </a:spcBef>
            </a:pPr>
            <a:endParaRPr lang="en-US" sz="3000" b="1">
              <a:solidFill>
                <a:srgbClr val="1351AA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608230" y="7816197"/>
            <a:ext cx="307241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ZELFINZICHT</a:t>
            </a:r>
          </a:p>
          <a:p>
            <a:pPr marL="0" lvl="1" indent="0" algn="ctr">
              <a:lnSpc>
                <a:spcPts val="3300"/>
              </a:lnSpc>
              <a:spcBef>
                <a:spcPct val="0"/>
              </a:spcBef>
            </a:pPr>
            <a:endParaRPr lang="en-US" sz="3000" b="1">
              <a:solidFill>
                <a:srgbClr val="1351AA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810878" y="5194418"/>
            <a:ext cx="768620" cy="1964554"/>
          </a:xfrm>
          <a:prstGeom prst="line">
            <a:avLst/>
          </a:prstGeom>
          <a:ln w="19050" cap="flat">
            <a:solidFill>
              <a:srgbClr val="1351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0" name="AutoShape 20"/>
          <p:cNvSpPr/>
          <p:nvPr/>
        </p:nvSpPr>
        <p:spPr>
          <a:xfrm flipH="1">
            <a:off x="10079127" y="5194418"/>
            <a:ext cx="723839" cy="1964554"/>
          </a:xfrm>
          <a:prstGeom prst="line">
            <a:avLst/>
          </a:prstGeom>
          <a:ln w="19050" cap="flat">
            <a:solidFill>
              <a:srgbClr val="1351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1" name="AutoShape 21"/>
          <p:cNvSpPr/>
          <p:nvPr/>
        </p:nvSpPr>
        <p:spPr>
          <a:xfrm>
            <a:off x="14137593" y="5194418"/>
            <a:ext cx="339529" cy="2840854"/>
          </a:xfrm>
          <a:prstGeom prst="line">
            <a:avLst/>
          </a:prstGeom>
          <a:ln w="19050" cap="flat">
            <a:solidFill>
              <a:srgbClr val="1351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22" name="Group 22"/>
          <p:cNvGrpSpPr/>
          <p:nvPr/>
        </p:nvGrpSpPr>
        <p:grpSpPr>
          <a:xfrm rot="5400000">
            <a:off x="17045625" y="262575"/>
            <a:ext cx="552450" cy="979799"/>
            <a:chOff x="0" y="0"/>
            <a:chExt cx="189122" cy="33541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9122" cy="335417"/>
            </a:xfrm>
            <a:custGeom>
              <a:avLst/>
              <a:gdLst/>
              <a:ahLst/>
              <a:cxnLst/>
              <a:rect l="l" t="t" r="r" b="b"/>
              <a:pathLst>
                <a:path w="189122" h="335417">
                  <a:moveTo>
                    <a:pt x="94561" y="0"/>
                  </a:moveTo>
                  <a:lnTo>
                    <a:pt x="94561" y="0"/>
                  </a:lnTo>
                  <a:cubicBezTo>
                    <a:pt x="146785" y="0"/>
                    <a:pt x="189122" y="42336"/>
                    <a:pt x="189122" y="94561"/>
                  </a:cubicBezTo>
                  <a:lnTo>
                    <a:pt x="189122" y="240856"/>
                  </a:lnTo>
                  <a:cubicBezTo>
                    <a:pt x="189122" y="265936"/>
                    <a:pt x="179159" y="289988"/>
                    <a:pt x="161425" y="307721"/>
                  </a:cubicBezTo>
                  <a:cubicBezTo>
                    <a:pt x="143692" y="325455"/>
                    <a:pt x="119640" y="335417"/>
                    <a:pt x="94561" y="335417"/>
                  </a:cubicBezTo>
                  <a:lnTo>
                    <a:pt x="94561" y="335417"/>
                  </a:lnTo>
                  <a:cubicBezTo>
                    <a:pt x="42336" y="335417"/>
                    <a:pt x="0" y="293081"/>
                    <a:pt x="0" y="240856"/>
                  </a:cubicBezTo>
                  <a:lnTo>
                    <a:pt x="0" y="94561"/>
                  </a:lnTo>
                  <a:cubicBezTo>
                    <a:pt x="0" y="69482"/>
                    <a:pt x="9963" y="45430"/>
                    <a:pt x="27696" y="27696"/>
                  </a:cubicBezTo>
                  <a:cubicBezTo>
                    <a:pt x="45430" y="9963"/>
                    <a:pt x="69482" y="0"/>
                    <a:pt x="94561" y="0"/>
                  </a:cubicBezTo>
                  <a:close/>
                </a:path>
              </a:pathLst>
            </a:custGeom>
            <a:ln w="9525" cap="rnd">
              <a:solidFill>
                <a:srgbClr val="E3E2DE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189122" cy="344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831951" y="633413"/>
            <a:ext cx="97979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49"/>
              </a:lnSpc>
              <a:spcBef>
                <a:spcPct val="0"/>
              </a:spcBef>
            </a:pPr>
            <a:r>
              <a:rPr lang="en-US" sz="2499" b="1">
                <a:solidFill>
                  <a:srgbClr val="E3E2DE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07</a:t>
            </a:r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250" y="452993"/>
            <a:ext cx="1733550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b="1" spc="-549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Callcenter → mijn platform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76250" y="2499070"/>
            <a:ext cx="6492240" cy="10307303"/>
            <a:chOff x="0" y="0"/>
            <a:chExt cx="8656320" cy="13743071"/>
          </a:xfrm>
        </p:grpSpPr>
        <p:grpSp>
          <p:nvGrpSpPr>
            <p:cNvPr id="4" name="Group 4"/>
            <p:cNvGrpSpPr/>
            <p:nvPr/>
          </p:nvGrpSpPr>
          <p:grpSpPr>
            <a:xfrm>
              <a:off x="67" y="0"/>
              <a:ext cx="8656186" cy="8773383"/>
              <a:chOff x="0" y="0"/>
              <a:chExt cx="16972913" cy="1720271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972913" cy="17202713"/>
              </a:xfrm>
              <a:custGeom>
                <a:avLst/>
                <a:gdLst/>
                <a:ahLst/>
                <a:cxnLst/>
                <a:rect l="l" t="t" r="r" b="b"/>
                <a:pathLst>
                  <a:path w="16972913" h="17202713">
                    <a:moveTo>
                      <a:pt x="8486449" y="0"/>
                    </a:moveTo>
                    <a:lnTo>
                      <a:pt x="8486466" y="0"/>
                    </a:lnTo>
                    <a:cubicBezTo>
                      <a:pt x="13173402" y="1"/>
                      <a:pt x="16972913" y="3850956"/>
                      <a:pt x="16972913" y="8601349"/>
                    </a:cubicBezTo>
                    <a:lnTo>
                      <a:pt x="16972913" y="17202713"/>
                    </a:lnTo>
                    <a:lnTo>
                      <a:pt x="0" y="17202713"/>
                    </a:lnTo>
                    <a:lnTo>
                      <a:pt x="0" y="8601349"/>
                    </a:lnTo>
                    <a:cubicBezTo>
                      <a:pt x="0" y="3850955"/>
                      <a:pt x="3799513" y="0"/>
                      <a:pt x="8486449" y="0"/>
                    </a:cubicBezTo>
                    <a:close/>
                  </a:path>
                </a:pathLst>
              </a:custGeom>
              <a:solidFill>
                <a:srgbClr val="073781"/>
              </a:solidFill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7618028"/>
              <a:ext cx="8656320" cy="6125043"/>
              <a:chOff x="0" y="0"/>
              <a:chExt cx="110800896" cy="7840054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0800902" cy="78400548"/>
              </a:xfrm>
              <a:custGeom>
                <a:avLst/>
                <a:gdLst/>
                <a:ahLst/>
                <a:cxnLst/>
                <a:rect l="l" t="t" r="r" b="b"/>
                <a:pathLst>
                  <a:path w="110800902" h="78400548">
                    <a:moveTo>
                      <a:pt x="0" y="0"/>
                    </a:moveTo>
                    <a:lnTo>
                      <a:pt x="110800902" y="0"/>
                    </a:lnTo>
                    <a:lnTo>
                      <a:pt x="110800902" y="78400548"/>
                    </a:lnTo>
                    <a:lnTo>
                      <a:pt x="0" y="78400548"/>
                    </a:lnTo>
                    <a:close/>
                  </a:path>
                </a:pathLst>
              </a:custGeom>
              <a:solidFill>
                <a:srgbClr val="073781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110800896" cy="78467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0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28700" y="8742050"/>
            <a:ext cx="4289619" cy="780468"/>
            <a:chOff x="0" y="0"/>
            <a:chExt cx="223366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33662" cy="406400"/>
            </a:xfrm>
            <a:custGeom>
              <a:avLst/>
              <a:gdLst/>
              <a:ahLst/>
              <a:cxnLst/>
              <a:rect l="l" t="t" r="r" b="b"/>
              <a:pathLst>
                <a:path w="2233662" h="406400">
                  <a:moveTo>
                    <a:pt x="2030462" y="0"/>
                  </a:moveTo>
                  <a:cubicBezTo>
                    <a:pt x="2142687" y="0"/>
                    <a:pt x="2233662" y="90976"/>
                    <a:pt x="2233662" y="203200"/>
                  </a:cubicBezTo>
                  <a:cubicBezTo>
                    <a:pt x="2233662" y="315424"/>
                    <a:pt x="2142687" y="406400"/>
                    <a:pt x="203046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E3E2DE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2233662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219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E3E2DE"/>
                  </a:solidFill>
                  <a:latin typeface="Work Sans"/>
                  <a:ea typeface="Work Sans"/>
                  <a:cs typeface="Work Sans"/>
                  <a:sym typeface="Work Sans"/>
                </a:rPr>
                <a:t>www.contactcare.nl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66102" y="4133091"/>
            <a:ext cx="5645648" cy="5677659"/>
            <a:chOff x="0" y="0"/>
            <a:chExt cx="13638667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638667" cy="13716000"/>
            </a:xfrm>
            <a:custGeom>
              <a:avLst/>
              <a:gdLst/>
              <a:ahLst/>
              <a:cxnLst/>
              <a:rect l="l" t="t" r="r" b="b"/>
              <a:pathLst>
                <a:path w="13638667" h="13716000">
                  <a:moveTo>
                    <a:pt x="6819327" y="0"/>
                  </a:moveTo>
                  <a:lnTo>
                    <a:pt x="6819341" y="0"/>
                  </a:lnTo>
                  <a:cubicBezTo>
                    <a:pt x="10585552" y="1"/>
                    <a:pt x="13638667" y="3070429"/>
                    <a:pt x="13638667" y="6857994"/>
                  </a:cubicBezTo>
                  <a:lnTo>
                    <a:pt x="13638667" y="13716000"/>
                  </a:lnTo>
                  <a:lnTo>
                    <a:pt x="0" y="13716000"/>
                  </a:lnTo>
                  <a:lnTo>
                    <a:pt x="0" y="6857994"/>
                  </a:lnTo>
                  <a:cubicBezTo>
                    <a:pt x="0" y="3070428"/>
                    <a:pt x="3053117" y="0"/>
                    <a:pt x="6819327" y="0"/>
                  </a:cubicBezTo>
                  <a:close/>
                </a:path>
              </a:pathLst>
            </a:custGeom>
            <a:blipFill>
              <a:blip r:embed="rId2"/>
              <a:stretch>
                <a:fillRect l="-69077" t="-1213" r="-45188" b="-18631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70825" y="4878752"/>
            <a:ext cx="4056726" cy="4079728"/>
            <a:chOff x="0" y="0"/>
            <a:chExt cx="13638667" cy="13716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638667" cy="13716000"/>
            </a:xfrm>
            <a:custGeom>
              <a:avLst/>
              <a:gdLst/>
              <a:ahLst/>
              <a:cxnLst/>
              <a:rect l="l" t="t" r="r" b="b"/>
              <a:pathLst>
                <a:path w="13638667" h="13716000">
                  <a:moveTo>
                    <a:pt x="6819327" y="0"/>
                  </a:moveTo>
                  <a:lnTo>
                    <a:pt x="6819341" y="0"/>
                  </a:lnTo>
                  <a:cubicBezTo>
                    <a:pt x="10585552" y="1"/>
                    <a:pt x="13638667" y="3070429"/>
                    <a:pt x="13638667" y="6857994"/>
                  </a:cubicBezTo>
                  <a:lnTo>
                    <a:pt x="13638667" y="13716000"/>
                  </a:lnTo>
                  <a:lnTo>
                    <a:pt x="0" y="13716000"/>
                  </a:lnTo>
                  <a:lnTo>
                    <a:pt x="0" y="6857994"/>
                  </a:lnTo>
                  <a:cubicBezTo>
                    <a:pt x="0" y="3070428"/>
                    <a:pt x="3053117" y="0"/>
                    <a:pt x="6819327" y="0"/>
                  </a:cubicBezTo>
                  <a:close/>
                </a:path>
              </a:pathLst>
            </a:custGeom>
            <a:blipFill>
              <a:blip r:embed="rId3"/>
              <a:stretch>
                <a:fillRect l="-56483" t="-8725" r="-2651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254236" y="4126026"/>
            <a:ext cx="2936167" cy="1505453"/>
          </a:xfrm>
          <a:custGeom>
            <a:avLst/>
            <a:gdLst/>
            <a:ahLst/>
            <a:cxnLst/>
            <a:rect l="l" t="t" r="r" b="b"/>
            <a:pathLst>
              <a:path w="2936167" h="1505453">
                <a:moveTo>
                  <a:pt x="0" y="0"/>
                </a:moveTo>
                <a:lnTo>
                  <a:pt x="2936167" y="0"/>
                </a:lnTo>
                <a:lnTo>
                  <a:pt x="2936167" y="1505453"/>
                </a:lnTo>
                <a:lnTo>
                  <a:pt x="0" y="15054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7" name="Group 17"/>
          <p:cNvGrpSpPr/>
          <p:nvPr/>
        </p:nvGrpSpPr>
        <p:grpSpPr>
          <a:xfrm>
            <a:off x="9144000" y="9132284"/>
            <a:ext cx="3937055" cy="935254"/>
            <a:chOff x="0" y="0"/>
            <a:chExt cx="5249406" cy="124700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57045" cy="1247005"/>
              <a:chOff x="0" y="0"/>
              <a:chExt cx="384631" cy="38155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84631" cy="381559"/>
              </a:xfrm>
              <a:custGeom>
                <a:avLst/>
                <a:gdLst/>
                <a:ahLst/>
                <a:cxnLst/>
                <a:rect l="l" t="t" r="r" b="b"/>
                <a:pathLst>
                  <a:path w="384631" h="381559">
                    <a:moveTo>
                      <a:pt x="58863" y="0"/>
                    </a:moveTo>
                    <a:lnTo>
                      <a:pt x="325768" y="0"/>
                    </a:lnTo>
                    <a:cubicBezTo>
                      <a:pt x="341380" y="0"/>
                      <a:pt x="356352" y="6202"/>
                      <a:pt x="367391" y="17240"/>
                    </a:cubicBezTo>
                    <a:cubicBezTo>
                      <a:pt x="378429" y="28279"/>
                      <a:pt x="384631" y="43251"/>
                      <a:pt x="384631" y="58863"/>
                    </a:cubicBezTo>
                    <a:lnTo>
                      <a:pt x="384631" y="322697"/>
                    </a:lnTo>
                    <a:cubicBezTo>
                      <a:pt x="384631" y="338308"/>
                      <a:pt x="378429" y="353280"/>
                      <a:pt x="367391" y="364319"/>
                    </a:cubicBezTo>
                    <a:cubicBezTo>
                      <a:pt x="356352" y="375358"/>
                      <a:pt x="341380" y="381559"/>
                      <a:pt x="325768" y="381559"/>
                    </a:cubicBezTo>
                    <a:lnTo>
                      <a:pt x="58863" y="381559"/>
                    </a:lnTo>
                    <a:cubicBezTo>
                      <a:pt x="26354" y="381559"/>
                      <a:pt x="0" y="355205"/>
                      <a:pt x="0" y="322697"/>
                    </a:cubicBezTo>
                    <a:lnTo>
                      <a:pt x="0" y="58863"/>
                    </a:lnTo>
                    <a:cubicBezTo>
                      <a:pt x="0" y="43251"/>
                      <a:pt x="6202" y="28279"/>
                      <a:pt x="17240" y="17240"/>
                    </a:cubicBezTo>
                    <a:cubicBezTo>
                      <a:pt x="28279" y="6202"/>
                      <a:pt x="43251" y="0"/>
                      <a:pt x="588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6F1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384631" cy="410134"/>
              </a:xfrm>
              <a:prstGeom prst="rect">
                <a:avLst/>
              </a:prstGeom>
            </p:spPr>
            <p:txBody>
              <a:bodyPr lIns="180548" tIns="180548" rIns="180548" bIns="180548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19364" y="212707"/>
              <a:ext cx="818317" cy="821591"/>
            </a:xfrm>
            <a:custGeom>
              <a:avLst/>
              <a:gdLst/>
              <a:ahLst/>
              <a:cxnLst/>
              <a:rect l="l" t="t" r="r" b="b"/>
              <a:pathLst>
                <a:path w="818317" h="821591">
                  <a:moveTo>
                    <a:pt x="0" y="0"/>
                  </a:moveTo>
                  <a:lnTo>
                    <a:pt x="818317" y="0"/>
                  </a:lnTo>
                  <a:lnTo>
                    <a:pt x="818317" y="821591"/>
                  </a:lnTo>
                  <a:lnTo>
                    <a:pt x="0" y="821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331244" y="0"/>
              <a:ext cx="1257045" cy="1247005"/>
              <a:chOff x="0" y="0"/>
              <a:chExt cx="384631" cy="38155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84631" cy="381559"/>
              </a:xfrm>
              <a:custGeom>
                <a:avLst/>
                <a:gdLst/>
                <a:ahLst/>
                <a:cxnLst/>
                <a:rect l="l" t="t" r="r" b="b"/>
                <a:pathLst>
                  <a:path w="384631" h="381559">
                    <a:moveTo>
                      <a:pt x="58863" y="0"/>
                    </a:moveTo>
                    <a:lnTo>
                      <a:pt x="325768" y="0"/>
                    </a:lnTo>
                    <a:cubicBezTo>
                      <a:pt x="341380" y="0"/>
                      <a:pt x="356352" y="6202"/>
                      <a:pt x="367391" y="17240"/>
                    </a:cubicBezTo>
                    <a:cubicBezTo>
                      <a:pt x="378429" y="28279"/>
                      <a:pt x="384631" y="43251"/>
                      <a:pt x="384631" y="58863"/>
                    </a:cubicBezTo>
                    <a:lnTo>
                      <a:pt x="384631" y="322697"/>
                    </a:lnTo>
                    <a:cubicBezTo>
                      <a:pt x="384631" y="338308"/>
                      <a:pt x="378429" y="353280"/>
                      <a:pt x="367391" y="364319"/>
                    </a:cubicBezTo>
                    <a:cubicBezTo>
                      <a:pt x="356352" y="375358"/>
                      <a:pt x="341380" y="381559"/>
                      <a:pt x="325768" y="381559"/>
                    </a:cubicBezTo>
                    <a:lnTo>
                      <a:pt x="58863" y="381559"/>
                    </a:lnTo>
                    <a:cubicBezTo>
                      <a:pt x="26354" y="381559"/>
                      <a:pt x="0" y="355205"/>
                      <a:pt x="0" y="322697"/>
                    </a:cubicBezTo>
                    <a:lnTo>
                      <a:pt x="0" y="58863"/>
                    </a:lnTo>
                    <a:cubicBezTo>
                      <a:pt x="0" y="43251"/>
                      <a:pt x="6202" y="28279"/>
                      <a:pt x="17240" y="17240"/>
                    </a:cubicBezTo>
                    <a:cubicBezTo>
                      <a:pt x="28279" y="6202"/>
                      <a:pt x="43251" y="0"/>
                      <a:pt x="588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6F1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384631" cy="410134"/>
              </a:xfrm>
              <a:prstGeom prst="rect">
                <a:avLst/>
              </a:prstGeom>
            </p:spPr>
            <p:txBody>
              <a:bodyPr lIns="180548" tIns="180548" rIns="180548" bIns="180548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560314" y="260500"/>
              <a:ext cx="798905" cy="726005"/>
            </a:xfrm>
            <a:custGeom>
              <a:avLst/>
              <a:gdLst/>
              <a:ahLst/>
              <a:cxnLst/>
              <a:rect l="l" t="t" r="r" b="b"/>
              <a:pathLst>
                <a:path w="798905" h="726005">
                  <a:moveTo>
                    <a:pt x="0" y="0"/>
                  </a:moveTo>
                  <a:lnTo>
                    <a:pt x="798905" y="0"/>
                  </a:lnTo>
                  <a:lnTo>
                    <a:pt x="798905" y="726005"/>
                  </a:lnTo>
                  <a:lnTo>
                    <a:pt x="0" y="7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2661117" y="0"/>
              <a:ext cx="1257045" cy="1247005"/>
              <a:chOff x="0" y="0"/>
              <a:chExt cx="384631" cy="3815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84631" cy="381559"/>
              </a:xfrm>
              <a:custGeom>
                <a:avLst/>
                <a:gdLst/>
                <a:ahLst/>
                <a:cxnLst/>
                <a:rect l="l" t="t" r="r" b="b"/>
                <a:pathLst>
                  <a:path w="384631" h="381559">
                    <a:moveTo>
                      <a:pt x="58863" y="0"/>
                    </a:moveTo>
                    <a:lnTo>
                      <a:pt x="325768" y="0"/>
                    </a:lnTo>
                    <a:cubicBezTo>
                      <a:pt x="341380" y="0"/>
                      <a:pt x="356352" y="6202"/>
                      <a:pt x="367391" y="17240"/>
                    </a:cubicBezTo>
                    <a:cubicBezTo>
                      <a:pt x="378429" y="28279"/>
                      <a:pt x="384631" y="43251"/>
                      <a:pt x="384631" y="58863"/>
                    </a:cubicBezTo>
                    <a:lnTo>
                      <a:pt x="384631" y="322697"/>
                    </a:lnTo>
                    <a:cubicBezTo>
                      <a:pt x="384631" y="338308"/>
                      <a:pt x="378429" y="353280"/>
                      <a:pt x="367391" y="364319"/>
                    </a:cubicBezTo>
                    <a:cubicBezTo>
                      <a:pt x="356352" y="375358"/>
                      <a:pt x="341380" y="381559"/>
                      <a:pt x="325768" y="381559"/>
                    </a:cubicBezTo>
                    <a:lnTo>
                      <a:pt x="58863" y="381559"/>
                    </a:lnTo>
                    <a:cubicBezTo>
                      <a:pt x="26354" y="381559"/>
                      <a:pt x="0" y="355205"/>
                      <a:pt x="0" y="322697"/>
                    </a:cubicBezTo>
                    <a:lnTo>
                      <a:pt x="0" y="58863"/>
                    </a:lnTo>
                    <a:cubicBezTo>
                      <a:pt x="0" y="43251"/>
                      <a:pt x="6202" y="28279"/>
                      <a:pt x="17240" y="17240"/>
                    </a:cubicBezTo>
                    <a:cubicBezTo>
                      <a:pt x="28279" y="6202"/>
                      <a:pt x="43251" y="0"/>
                      <a:pt x="588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6F1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384631" cy="410134"/>
              </a:xfrm>
              <a:prstGeom prst="rect">
                <a:avLst/>
              </a:prstGeom>
            </p:spPr>
            <p:txBody>
              <a:bodyPr lIns="180548" tIns="180548" rIns="180548" bIns="180548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2868399" y="393400"/>
              <a:ext cx="842481" cy="460205"/>
            </a:xfrm>
            <a:custGeom>
              <a:avLst/>
              <a:gdLst/>
              <a:ahLst/>
              <a:cxnLst/>
              <a:rect l="l" t="t" r="r" b="b"/>
              <a:pathLst>
                <a:path w="842481" h="460205">
                  <a:moveTo>
                    <a:pt x="0" y="0"/>
                  </a:moveTo>
                  <a:lnTo>
                    <a:pt x="842481" y="0"/>
                  </a:lnTo>
                  <a:lnTo>
                    <a:pt x="842481" y="460205"/>
                  </a:lnTo>
                  <a:lnTo>
                    <a:pt x="0" y="46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3992361" y="0"/>
              <a:ext cx="1257045" cy="1247005"/>
              <a:chOff x="0" y="0"/>
              <a:chExt cx="384631" cy="38155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384631" cy="381559"/>
              </a:xfrm>
              <a:custGeom>
                <a:avLst/>
                <a:gdLst/>
                <a:ahLst/>
                <a:cxnLst/>
                <a:rect l="l" t="t" r="r" b="b"/>
                <a:pathLst>
                  <a:path w="384631" h="381559">
                    <a:moveTo>
                      <a:pt x="58863" y="0"/>
                    </a:moveTo>
                    <a:lnTo>
                      <a:pt x="325768" y="0"/>
                    </a:lnTo>
                    <a:cubicBezTo>
                      <a:pt x="341380" y="0"/>
                      <a:pt x="356352" y="6202"/>
                      <a:pt x="367391" y="17240"/>
                    </a:cubicBezTo>
                    <a:cubicBezTo>
                      <a:pt x="378429" y="28279"/>
                      <a:pt x="384631" y="43251"/>
                      <a:pt x="384631" y="58863"/>
                    </a:cubicBezTo>
                    <a:lnTo>
                      <a:pt x="384631" y="322697"/>
                    </a:lnTo>
                    <a:cubicBezTo>
                      <a:pt x="384631" y="338308"/>
                      <a:pt x="378429" y="353280"/>
                      <a:pt x="367391" y="364319"/>
                    </a:cubicBezTo>
                    <a:cubicBezTo>
                      <a:pt x="356352" y="375358"/>
                      <a:pt x="341380" y="381559"/>
                      <a:pt x="325768" y="381559"/>
                    </a:cubicBezTo>
                    <a:lnTo>
                      <a:pt x="58863" y="381559"/>
                    </a:lnTo>
                    <a:cubicBezTo>
                      <a:pt x="26354" y="381559"/>
                      <a:pt x="0" y="355205"/>
                      <a:pt x="0" y="322697"/>
                    </a:cubicBezTo>
                    <a:lnTo>
                      <a:pt x="0" y="58863"/>
                    </a:lnTo>
                    <a:cubicBezTo>
                      <a:pt x="0" y="43251"/>
                      <a:pt x="6202" y="28279"/>
                      <a:pt x="17240" y="17240"/>
                    </a:cubicBezTo>
                    <a:cubicBezTo>
                      <a:pt x="28279" y="6202"/>
                      <a:pt x="43251" y="0"/>
                      <a:pt x="588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6F1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384631" cy="410134"/>
              </a:xfrm>
              <a:prstGeom prst="rect">
                <a:avLst/>
              </a:prstGeom>
            </p:spPr>
            <p:txBody>
              <a:bodyPr lIns="180548" tIns="180548" rIns="180548" bIns="180548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4300520" y="305542"/>
              <a:ext cx="640728" cy="635922"/>
            </a:xfrm>
            <a:custGeom>
              <a:avLst/>
              <a:gdLst/>
              <a:ahLst/>
              <a:cxnLst/>
              <a:rect l="l" t="t" r="r" b="b"/>
              <a:pathLst>
                <a:path w="640728" h="635922">
                  <a:moveTo>
                    <a:pt x="0" y="0"/>
                  </a:moveTo>
                  <a:lnTo>
                    <a:pt x="640727" y="0"/>
                  </a:lnTo>
                  <a:lnTo>
                    <a:pt x="640727" y="635922"/>
                  </a:lnTo>
                  <a:lnTo>
                    <a:pt x="0" y="63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16234641" y="-231806"/>
            <a:ext cx="869053" cy="2285165"/>
            <a:chOff x="0" y="0"/>
            <a:chExt cx="228886" cy="60185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28886" cy="601854"/>
            </a:xfrm>
            <a:custGeom>
              <a:avLst/>
              <a:gdLst/>
              <a:ahLst/>
              <a:cxnLst/>
              <a:rect l="l" t="t" r="r" b="b"/>
              <a:pathLst>
                <a:path w="228886" h="601854">
                  <a:moveTo>
                    <a:pt x="114443" y="0"/>
                  </a:moveTo>
                  <a:lnTo>
                    <a:pt x="114443" y="0"/>
                  </a:lnTo>
                  <a:cubicBezTo>
                    <a:pt x="144795" y="0"/>
                    <a:pt x="173904" y="12057"/>
                    <a:pt x="195367" y="33520"/>
                  </a:cubicBezTo>
                  <a:cubicBezTo>
                    <a:pt x="216829" y="54982"/>
                    <a:pt x="228886" y="84091"/>
                    <a:pt x="228886" y="114443"/>
                  </a:cubicBezTo>
                  <a:lnTo>
                    <a:pt x="228886" y="487411"/>
                  </a:lnTo>
                  <a:cubicBezTo>
                    <a:pt x="228886" y="517763"/>
                    <a:pt x="216829" y="546872"/>
                    <a:pt x="195367" y="568335"/>
                  </a:cubicBezTo>
                  <a:cubicBezTo>
                    <a:pt x="173904" y="589797"/>
                    <a:pt x="144795" y="601854"/>
                    <a:pt x="114443" y="601854"/>
                  </a:cubicBezTo>
                  <a:lnTo>
                    <a:pt x="114443" y="601854"/>
                  </a:lnTo>
                  <a:cubicBezTo>
                    <a:pt x="84091" y="601854"/>
                    <a:pt x="54982" y="589797"/>
                    <a:pt x="33520" y="568335"/>
                  </a:cubicBezTo>
                  <a:cubicBezTo>
                    <a:pt x="12057" y="546872"/>
                    <a:pt x="0" y="517763"/>
                    <a:pt x="0" y="487411"/>
                  </a:cubicBezTo>
                  <a:lnTo>
                    <a:pt x="0" y="114443"/>
                  </a:lnTo>
                  <a:cubicBezTo>
                    <a:pt x="0" y="84091"/>
                    <a:pt x="12057" y="54982"/>
                    <a:pt x="33520" y="33520"/>
                  </a:cubicBezTo>
                  <a:cubicBezTo>
                    <a:pt x="54982" y="12057"/>
                    <a:pt x="84091" y="0"/>
                    <a:pt x="114443" y="0"/>
                  </a:cubicBezTo>
                  <a:close/>
                </a:path>
              </a:pathLst>
            </a:custGeom>
            <a:ln w="9525" cap="rnd">
              <a:solidFill>
                <a:srgbClr val="1351AA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9525"/>
              <a:ext cx="228886" cy="611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651632" y="6151176"/>
            <a:ext cx="684086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Kla</a:t>
            </a: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ntcontact als infrastructuur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Schaalbaar</a:t>
            </a:r>
          </a:p>
          <a:p>
            <a:pPr marL="604513" lvl="1" indent="-302256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E3E2DE"/>
                </a:solidFill>
                <a:latin typeface="Work Sans"/>
                <a:ea typeface="Work Sans"/>
                <a:cs typeface="Work Sans"/>
                <a:sym typeface="Work Sans"/>
              </a:rPr>
              <a:t>Internationaal (Suriname)</a:t>
            </a: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799" u="none" strike="noStrike">
              <a:solidFill>
                <a:srgbClr val="E3E2D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717591" y="678366"/>
            <a:ext cx="18006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Jasper Meerding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Aangepast</PresentationFormat>
  <Paragraphs>61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Onest Semi-Bold</vt:lpstr>
      <vt:lpstr>Aileron Heavy</vt:lpstr>
      <vt:lpstr>Calibri</vt:lpstr>
      <vt:lpstr>Aileron Bold</vt:lpstr>
      <vt:lpstr>Work Sans Bold</vt:lpstr>
      <vt:lpstr>Work Sans</vt:lpstr>
      <vt:lpstr>Arial</vt:lpstr>
      <vt:lpstr>Aileron Heavy Italics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Bold Minimalist Project Proposal Presentation</dc:title>
  <dc:creator>Gebruiker</dc:creator>
  <cp:lastModifiedBy>Monique Lekkerkerker</cp:lastModifiedBy>
  <cp:revision>3</cp:revision>
  <dcterms:created xsi:type="dcterms:W3CDTF">2006-08-16T00:00:00Z</dcterms:created>
  <dcterms:modified xsi:type="dcterms:W3CDTF">2026-04-16T06:36:12Z</dcterms:modified>
  <dc:identifier>DAHGuUQUlWo</dc:identifier>
</cp:coreProperties>
</file>